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handoutMasterIdLst>
    <p:handoutMasterId r:id="rId13"/>
  </p:handoutMasterIdLst>
  <p:sldIdLst>
    <p:sldId id="256" r:id="rId2"/>
    <p:sldId id="286" r:id="rId3"/>
    <p:sldId id="293" r:id="rId4"/>
    <p:sldId id="291" r:id="rId5"/>
    <p:sldId id="289" r:id="rId6"/>
    <p:sldId id="292" r:id="rId7"/>
    <p:sldId id="281" r:id="rId8"/>
    <p:sldId id="283" r:id="rId9"/>
    <p:sldId id="284" r:id="rId10"/>
    <p:sldId id="276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9F14E-BD72-6942-A7B7-94B63ECA62BA}" type="datetimeFigureOut">
              <a:rPr lang="en-US" smtClean="0"/>
              <a:t>9/2/20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6552F-6BD5-834E-BD23-502C3A374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43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174.or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858"/>
            <a:ext cx="9144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7786" y="4799838"/>
            <a:ext cx="6462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Remote Learning – Group D</a:t>
            </a:r>
          </a:p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Information Session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Tuesday, September 1, 2020</a:t>
            </a:r>
          </a:p>
          <a:p>
            <a:pPr algn="ctr"/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pm</a:t>
            </a:r>
          </a:p>
        </p:txBody>
      </p:sp>
    </p:spTree>
    <p:extLst>
      <p:ext uri="{BB962C8B-B14F-4D97-AF65-F5344CB8AC3E}">
        <p14:creationId xmlns:p14="http://schemas.microsoft.com/office/powerpoint/2010/main" val="225031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638289"/>
            <a:ext cx="8042276" cy="347786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will be given instructions to join your child’s</a:t>
            </a:r>
            <a:r>
              <a:rPr lang="en-US" sz="2000" i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REMIND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the first week of school. </a:t>
            </a:r>
            <a:r>
              <a:rPr lang="en-US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very important you join to get updates and notifications from Principal Kelly and your child’s teachers (both in-person and remote). 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 remind groups for remote learning from your teacher(s) or Mrs. Kelly. Messages are set up for texts. Add your full name and child’s name. Select Parent as Role.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our form of communication at P.S. 174.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64610"/>
            <a:ext cx="38100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1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67230"/>
            <a:ext cx="8042276" cy="1078431"/>
          </a:xfrm>
        </p:spPr>
        <p:txBody>
          <a:bodyPr/>
          <a:lstStyle/>
          <a:p>
            <a:r>
              <a:rPr lang="en-US" sz="4400" dirty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260" y="2550013"/>
            <a:ext cx="2311859" cy="251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8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939" y="527538"/>
            <a:ext cx="1896504" cy="711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1459523"/>
            <a:ext cx="79922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 return to school, instruction for all of our students</a:t>
            </a:r>
          </a:p>
          <a:p>
            <a:pPr algn="ctr" fontAlgn="base"/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 to focus on these key elements:​</a:t>
            </a:r>
          </a:p>
          <a:p>
            <a:pPr algn="ctr" fontAlgn="base"/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ctr" fontAlgn="base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Knowing Students Well​</a:t>
            </a:r>
          </a:p>
          <a:p>
            <a:pPr algn="ctr" fontAlgn="base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 Academic and Social Emotional Learning​</a:t>
            </a:r>
          </a:p>
          <a:p>
            <a:pPr algn="ctr" fontAlgn="base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Continuity of Learning​</a:t>
            </a:r>
          </a:p>
          <a:p>
            <a:pPr algn="ctr" fontAlgn="base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Priority Learning</a:t>
            </a:r>
          </a:p>
          <a:p>
            <a:pPr algn="ctr"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</a:p>
          <a:p>
            <a:pPr fontAlgn="base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1200" dirty="0"/>
              <a:t>                 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4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47489"/>
              </p:ext>
            </p:extLst>
          </p:nvPr>
        </p:nvGraphicFramePr>
        <p:xfrm>
          <a:off x="859909" y="1370283"/>
          <a:ext cx="7421007" cy="51669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1591">
                  <a:extLst>
                    <a:ext uri="{9D8B030D-6E8A-4147-A177-3AD203B41FA5}">
                      <a16:colId xmlns:a16="http://schemas.microsoft.com/office/drawing/2014/main" val="2098483650"/>
                    </a:ext>
                  </a:extLst>
                </a:gridCol>
                <a:gridCol w="1170743">
                  <a:extLst>
                    <a:ext uri="{9D8B030D-6E8A-4147-A177-3AD203B41FA5}">
                      <a16:colId xmlns:a16="http://schemas.microsoft.com/office/drawing/2014/main" val="434652163"/>
                    </a:ext>
                  </a:extLst>
                </a:gridCol>
                <a:gridCol w="970636">
                  <a:extLst>
                    <a:ext uri="{9D8B030D-6E8A-4147-A177-3AD203B41FA5}">
                      <a16:colId xmlns:a16="http://schemas.microsoft.com/office/drawing/2014/main" val="2069134658"/>
                    </a:ext>
                  </a:extLst>
                </a:gridCol>
                <a:gridCol w="1098143">
                  <a:extLst>
                    <a:ext uri="{9D8B030D-6E8A-4147-A177-3AD203B41FA5}">
                      <a16:colId xmlns:a16="http://schemas.microsoft.com/office/drawing/2014/main" val="3324371167"/>
                    </a:ext>
                  </a:extLst>
                </a:gridCol>
                <a:gridCol w="1098143">
                  <a:extLst>
                    <a:ext uri="{9D8B030D-6E8A-4147-A177-3AD203B41FA5}">
                      <a16:colId xmlns:a16="http://schemas.microsoft.com/office/drawing/2014/main" val="201216162"/>
                    </a:ext>
                  </a:extLst>
                </a:gridCol>
                <a:gridCol w="1086552">
                  <a:extLst>
                    <a:ext uri="{9D8B030D-6E8A-4147-A177-3AD203B41FA5}">
                      <a16:colId xmlns:a16="http://schemas.microsoft.com/office/drawing/2014/main" val="2495560991"/>
                    </a:ext>
                  </a:extLst>
                </a:gridCol>
                <a:gridCol w="1065199">
                  <a:extLst>
                    <a:ext uri="{9D8B030D-6E8A-4147-A177-3AD203B41FA5}">
                      <a16:colId xmlns:a16="http://schemas.microsoft.com/office/drawing/2014/main" val="1534063249"/>
                    </a:ext>
                  </a:extLst>
                </a:gridCol>
              </a:tblGrid>
              <a:tr h="3459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Monday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Tuesday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Wednesday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Thursday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Friday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 anchor="ctr"/>
                </a:tc>
                <a:extLst>
                  <a:ext uri="{0D108BD9-81ED-4DB2-BD59-A6C34878D82A}">
                    <a16:rowId xmlns:a16="http://schemas.microsoft.com/office/drawing/2014/main" val="1848898673"/>
                  </a:ext>
                </a:extLst>
              </a:tr>
              <a:tr h="970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Planning for Staff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Teachers Return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9                                10                           11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>
                          <a:effectLst/>
                        </a:rPr>
                        <a:t>T e a c h e r   P la n n i n g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The pattern will continue for subsequent months.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All Cohorts A BC may change to D Remote group at any time.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Changing from D Remote to Blended learning will only be offered for November return to Blended learning.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*Holidays will be scheduled on NYC Calendar when public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extLst>
                  <a:ext uri="{0D108BD9-81ED-4DB2-BD59-A6C34878D82A}">
                    <a16:rowId xmlns:a16="http://schemas.microsoft.com/office/drawing/2014/main" val="1919726037"/>
                  </a:ext>
                </a:extLst>
              </a:tr>
              <a:tr h="970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All students Remote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14                                  15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</a:rPr>
                        <a:t>T e a c h e 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</a:rPr>
                        <a:t>P la n n i n 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First Day All Students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 B C D Remote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A B C D Remote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 B C D Remote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674888"/>
                  </a:ext>
                </a:extLst>
              </a:tr>
              <a:tr h="982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Rotation for Groups Begins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Group A in person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 B C D Remote   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Group B in person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 C D Remote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Group A in person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 C D Remote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Group B in person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 C D Remote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Group C in person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A B D Remote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3869841"/>
                  </a:ext>
                </a:extLst>
              </a:tr>
              <a:tr h="1075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Rotation for Groups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* Yom Kippur 28</a:t>
                      </a:r>
                      <a:endParaRPr lang="en-US" sz="110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Group B in person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 A C D Remote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Yom Kippur 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Group C in person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 B D Remote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30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Group A in person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 C D Remote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October 1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Group B in person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 C D Remote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October 2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Group C in person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A B D Remote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89" marR="65889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44098"/>
                  </a:ext>
                </a:extLst>
              </a:tr>
            </a:tbl>
          </a:graphicData>
        </a:graphic>
      </p:graphicFrame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370013"/>
            <a:ext cx="8286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3192" y="580292"/>
            <a:ext cx="7262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/>
                </a:solidFill>
              </a:rPr>
              <a:t>Public School 174 – September 2020 September 1, 2020</a:t>
            </a:r>
          </a:p>
        </p:txBody>
      </p:sp>
    </p:spTree>
    <p:extLst>
      <p:ext uri="{BB962C8B-B14F-4D97-AF65-F5344CB8AC3E}">
        <p14:creationId xmlns:p14="http://schemas.microsoft.com/office/powerpoint/2010/main" val="369397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939" y="527538"/>
            <a:ext cx="1896504" cy="711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1459523"/>
            <a:ext cx="7992208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Fully Remote – Group D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Classrooms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assigned Google logins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Daily schedule in advance. Teachers will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reach out prior to start of school.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Live teaching includes Student participation.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Also Recordings such 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readalouds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Flipgrids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Parent Engagement –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teacher/ parent time – 20 minutes daily by appointment.</a:t>
            </a:r>
          </a:p>
          <a:p>
            <a:endParaRPr lang="en-US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Prepare for “At Home” Learning—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Find a place/corner in the home—away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distractions.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Try to create that routine.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Setup the laptop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(please request device from DOE); headphones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Setup the study area with  school supplies, pencils, paper, stickers, etc.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It’s Ok to- Take stretch breaks, crazy dance breaks, sing a song break during the asynchronous times!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/>
              <a:t>  </a:t>
            </a:r>
          </a:p>
          <a:p>
            <a:pPr fontAlgn="base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1200" dirty="0"/>
              <a:t>                 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¿Qué es Google Classroom? - REQUETETIC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85" y="1459523"/>
            <a:ext cx="2468789" cy="120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0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939" y="527538"/>
            <a:ext cx="1896504" cy="7111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079" y="1459523"/>
            <a:ext cx="8619529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our day begin with fully Remote Learning?</a:t>
            </a:r>
          </a:p>
          <a:p>
            <a:pPr algn="ctr" fontAlgn="base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time during the day beginning with a morning Meeting </a:t>
            </a:r>
          </a:p>
          <a:p>
            <a:pPr algn="ctr"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class on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Classroom.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students are seen on the screen. </a:t>
            </a:r>
          </a:p>
          <a:p>
            <a:pPr algn="ctr" fontAlgn="base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will be time with scheduled (synchronous) learning and </a:t>
            </a:r>
          </a:p>
          <a:p>
            <a:pPr algn="ctr" fontAlgn="base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 screen (asynchronous) learning for age specific times.</a:t>
            </a:r>
          </a:p>
          <a:p>
            <a:pPr algn="ctr" fontAlgn="base"/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Synchronous – (live instruction)</a:t>
            </a:r>
          </a:p>
          <a:p>
            <a:pPr fontAlgn="base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Whole class, small group or individual students live instruction.</a:t>
            </a:r>
          </a:p>
          <a:p>
            <a:pPr fontAlgn="base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Content specific; or social emotional activities.</a:t>
            </a:r>
          </a:p>
          <a:p>
            <a:pPr fontAlgn="base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Individual feedback.</a:t>
            </a:r>
          </a:p>
          <a:p>
            <a:pPr fontAlgn="base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Scheduled in advance.</a:t>
            </a:r>
          </a:p>
          <a:p>
            <a:pPr fontAlgn="base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daily and serves as supplemental work. Students are working on learning activities at their own pace at a flexible time. 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lessons or recordings</a:t>
            </a:r>
          </a:p>
          <a:p>
            <a:pPr fontAlgn="base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Flipgrid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Discussion boards</a:t>
            </a:r>
          </a:p>
          <a:p>
            <a:pPr fontAlgn="base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slides; worksheets; written feedback on Google Classroom</a:t>
            </a:r>
          </a:p>
          <a:p>
            <a:pPr fontAlgn="base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iReady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Imagine Learning, Epic!, Read Me A Story; et al.</a:t>
            </a:r>
          </a:p>
          <a:p>
            <a:pPr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</a:p>
          <a:p>
            <a:pPr fontAlgn="base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r>
              <a:rPr lang="en-US" sz="1200" dirty="0"/>
              <a:t>                 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5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REMOTE TEACHING AND </a:t>
            </a:r>
            <a:b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LEARNING GRADES K-2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906" y="1444531"/>
            <a:ext cx="7379754" cy="532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a remote Google </a:t>
            </a:r>
            <a:b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classroom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529933" cy="4343400"/>
          </a:xfrm>
        </p:spPr>
        <p:txBody>
          <a:bodyPr>
            <a:normAutofit/>
          </a:bodyPr>
          <a:lstStyle/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1" y="2157395"/>
            <a:ext cx="5494491" cy="2261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656" y="2131478"/>
            <a:ext cx="3421551" cy="2261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69" y="4431620"/>
            <a:ext cx="7567978" cy="242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5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0707"/>
            <a:ext cx="8042276" cy="822550"/>
          </a:xfrm>
        </p:spPr>
        <p:txBody>
          <a:bodyPr/>
          <a:lstStyle/>
          <a:p>
            <a:r>
              <a:rPr lang="en-US" dirty="0"/>
              <a:t>September Goals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52" y="1224247"/>
            <a:ext cx="5623789" cy="5413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2435" y="1580871"/>
            <a:ext cx="2669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You can find the Grade goals for each </a:t>
            </a:r>
          </a:p>
          <a:p>
            <a:pPr algn="ctr"/>
            <a:r>
              <a:rPr lang="en-US" b="1" dirty="0"/>
              <a:t>month of the </a:t>
            </a:r>
            <a:br>
              <a:rPr lang="en-US" b="1" dirty="0"/>
            </a:br>
            <a:r>
              <a:rPr lang="en-US" b="1" dirty="0"/>
              <a:t>year on our school website:</a:t>
            </a:r>
          </a:p>
          <a:p>
            <a:pPr algn="ctr"/>
            <a:r>
              <a:rPr lang="en-US" dirty="0">
                <a:solidFill>
                  <a:srgbClr val="000000"/>
                </a:solidFill>
                <a:hlinkClick r:id="rId3"/>
              </a:rPr>
              <a:t>http://www.ps174.org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296" y="3550480"/>
            <a:ext cx="2876631" cy="1862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244" y="5410716"/>
            <a:ext cx="2534730" cy="115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4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33243"/>
            <a:ext cx="8042276" cy="887340"/>
          </a:xfrm>
        </p:spPr>
        <p:txBody>
          <a:bodyPr/>
          <a:lstStyle/>
          <a:p>
            <a:r>
              <a:rPr lang="en-US" dirty="0"/>
              <a:t>School Supplies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24419"/>
            <a:ext cx="8042276" cy="5283716"/>
          </a:xfrm>
        </p:spPr>
        <p:txBody>
          <a:bodyPr>
            <a:noAutofit/>
          </a:bodyPr>
          <a:lstStyle/>
          <a:p>
            <a:pPr marL="91440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Headset or earbuds</a:t>
            </a:r>
          </a:p>
          <a:p>
            <a:pPr marL="91440" lvl="0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Crayons</a:t>
            </a:r>
          </a:p>
          <a:p>
            <a:pPr marL="91440" lvl="0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Markers</a:t>
            </a:r>
          </a:p>
          <a:p>
            <a:pPr marL="91440" lvl="0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Pencils sharpened    6</a:t>
            </a:r>
          </a:p>
          <a:p>
            <a:pPr marL="91440" lvl="0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books  2</a:t>
            </a:r>
          </a:p>
          <a:p>
            <a:pPr marL="91440" lvl="0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Folders (2 pocket)    2 to keep papers in order</a:t>
            </a:r>
          </a:p>
          <a:p>
            <a:pPr marL="91440" lvl="0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box (to put pencils, scissors)</a:t>
            </a:r>
          </a:p>
          <a:p>
            <a:pPr marL="91440" lvl="0"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 supplies/STEM supplies to be determined </a:t>
            </a:r>
          </a:p>
          <a:p>
            <a:pPr marL="710565"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shared by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Teachers.</a:t>
            </a:r>
          </a:p>
          <a:p>
            <a:pPr marL="0" lv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34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914</TotalTime>
  <Words>875</Words>
  <Application>Microsoft Macintosh PowerPoint</Application>
  <PresentationFormat>On-screen Show (4:3)</PresentationFormat>
  <Paragraphs>156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News Gothic MT</vt:lpstr>
      <vt:lpstr>Times New Roman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REMOTE TEACHING AND  LEARNING GRADES K-2</vt:lpstr>
      <vt:lpstr>What will a remote Google  classroom look like?</vt:lpstr>
      <vt:lpstr>September Goals</vt:lpstr>
      <vt:lpstr>School Supplies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Parents to 1-102!</dc:title>
  <dc:creator>Randi Eisenberg</dc:creator>
  <cp:lastModifiedBy>Marisol Catucci</cp:lastModifiedBy>
  <cp:revision>79</cp:revision>
  <cp:lastPrinted>2019-09-09T22:43:55Z</cp:lastPrinted>
  <dcterms:created xsi:type="dcterms:W3CDTF">2016-09-18T21:00:11Z</dcterms:created>
  <dcterms:modified xsi:type="dcterms:W3CDTF">2020-09-02T15:15:49Z</dcterms:modified>
</cp:coreProperties>
</file>